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6" r:id="rId9"/>
    <p:sldId id="260" r:id="rId10"/>
    <p:sldId id="268" r:id="rId11"/>
    <p:sldId id="269" r:id="rId12"/>
    <p:sldId id="267" r:id="rId13"/>
    <p:sldId id="270" r:id="rId14"/>
    <p:sldId id="273" r:id="rId15"/>
    <p:sldId id="261" r:id="rId16"/>
    <p:sldId id="272" r:id="rId17"/>
    <p:sldId id="274" r:id="rId18"/>
    <p:sldId id="275" r:id="rId19"/>
    <p:sldId id="276" r:id="rId20"/>
    <p:sldId id="277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1" autoAdjust="0"/>
    <p:restoredTop sz="94660"/>
  </p:normalViewPr>
  <p:slideViewPr>
    <p:cSldViewPr snapToGrid="0">
      <p:cViewPr>
        <p:scale>
          <a:sx n="75" d="100"/>
          <a:sy n="75" d="100"/>
        </p:scale>
        <p:origin x="-1350" y="-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51491-B3C9-4845-ABE2-1E3A47D9C9E9}" type="datetimeFigureOut">
              <a:rPr lang="fr-CH" smtClean="0"/>
              <a:t>09.10.2018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56F0-AF2F-4D37-BBE6-5293B297C8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057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9F4A-01A4-423A-BF0B-30292C779105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52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85ED-1D2D-4212-9A30-0F06EAC4823A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6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8000-8D03-41E3-AC51-9F091ED6A4EC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5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E6603-96CE-4C88-B2DF-2F4FB09E0FCB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881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1701F-86FF-402A-8254-F8FA7723437E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31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C958-3FA2-4942-A7A7-ABC3111AB64F}" type="datetime1">
              <a:rPr lang="fr-CH" smtClean="0"/>
              <a:t>09.10.2018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370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6DE9-70ED-4D32-8308-086CD35EFEBF}" type="datetime1">
              <a:rPr lang="fr-CH" smtClean="0"/>
              <a:t>09.10.2018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061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3F9-F24D-4061-A9BC-FAFEC91CA26D}" type="datetime1">
              <a:rPr lang="fr-CH" smtClean="0"/>
              <a:t>09.10.2018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04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73B53-4BF9-4625-AD19-9BCEBA6D7684}" type="datetime1">
              <a:rPr lang="fr-CH" smtClean="0"/>
              <a:t>09.10.2018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9034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1E7-A9DA-49F5-BC85-530DF7919038}" type="datetime1">
              <a:rPr lang="fr-CH" smtClean="0"/>
              <a:t>09.10.2018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975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B5C6C-0A8A-4E93-99AB-73B70B281445}" type="datetime1">
              <a:rPr lang="fr-CH" smtClean="0"/>
              <a:t>09.10.2018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874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9219-0B7A-4D5A-B235-B9AD831EFAAA}" type="datetime1">
              <a:rPr lang="fr-CH" smtClean="0"/>
              <a:t>09.10.2018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0A63-CE0A-4E9B-A5F7-52DBEB481A0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739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4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/>
          <p:nvPr/>
        </p:nvGrpSpPr>
        <p:grpSpPr>
          <a:xfrm>
            <a:off x="333375" y="137098"/>
            <a:ext cx="7210425" cy="761999"/>
            <a:chOff x="333375" y="137098"/>
            <a:chExt cx="7210425" cy="761999"/>
          </a:xfrm>
        </p:grpSpPr>
        <p:sp>
          <p:nvSpPr>
            <p:cNvPr id="9" name="Rectangle 8"/>
            <p:cNvSpPr/>
            <p:nvPr/>
          </p:nvSpPr>
          <p:spPr>
            <a:xfrm>
              <a:off x="333375" y="137098"/>
              <a:ext cx="7210425" cy="761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67614" y="187609"/>
              <a:ext cx="6793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3600" b="1" dirty="0" smtClean="0">
                  <a:solidFill>
                    <a:schemeClr val="bg1"/>
                  </a:solidFill>
                </a:rPr>
                <a:t>Travail de diplôme : 1811 </a:t>
              </a:r>
              <a:r>
                <a:rPr lang="fr-CH" sz="3600" b="1" dirty="0" err="1" smtClean="0">
                  <a:solidFill>
                    <a:schemeClr val="bg1"/>
                  </a:solidFill>
                </a:rPr>
                <a:t>Ticketing</a:t>
              </a:r>
              <a:endParaRPr lang="fr-CH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81025" y="2425987"/>
            <a:ext cx="4410075" cy="869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581025" y="2577525"/>
            <a:ext cx="4139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chemeClr val="bg1"/>
                </a:solidFill>
              </a:rPr>
              <a:t>Mandaté par: ES-ETML </a:t>
            </a:r>
            <a:endParaRPr lang="fr-CH" sz="32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1025" y="3571013"/>
            <a:ext cx="4067175" cy="869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ZoneTexte 17"/>
          <p:cNvSpPr txBox="1"/>
          <p:nvPr/>
        </p:nvSpPr>
        <p:spPr>
          <a:xfrm>
            <a:off x="581025" y="3705223"/>
            <a:ext cx="385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chemeClr val="bg1"/>
                </a:solidFill>
              </a:rPr>
              <a:t>Enseignant: M. </a:t>
            </a:r>
            <a:r>
              <a:rPr lang="fr-CH" sz="3200" b="1" dirty="0" err="1" smtClean="0">
                <a:solidFill>
                  <a:schemeClr val="bg1"/>
                </a:solidFill>
              </a:rPr>
              <a:t>Bovey</a:t>
            </a:r>
            <a:endParaRPr lang="fr-CH" sz="32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026" y="4718040"/>
            <a:ext cx="3568028" cy="16827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ZoneTexte 19"/>
          <p:cNvSpPr txBox="1"/>
          <p:nvPr/>
        </p:nvSpPr>
        <p:spPr>
          <a:xfrm>
            <a:off x="581025" y="4718040"/>
            <a:ext cx="3568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chemeClr val="bg1"/>
                </a:solidFill>
              </a:rPr>
              <a:t>Experts:</a:t>
            </a:r>
          </a:p>
          <a:p>
            <a:r>
              <a:rPr lang="fr-CH" sz="3200" b="1" dirty="0" smtClean="0">
                <a:solidFill>
                  <a:schemeClr val="bg1"/>
                </a:solidFill>
              </a:rPr>
              <a:t>	      M. </a:t>
            </a:r>
            <a:r>
              <a:rPr lang="fr-CH" sz="3200" b="1" dirty="0" err="1" smtClean="0">
                <a:solidFill>
                  <a:schemeClr val="bg1"/>
                </a:solidFill>
              </a:rPr>
              <a:t>Guédat</a:t>
            </a:r>
            <a:r>
              <a:rPr lang="fr-CH" sz="32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fr-CH" sz="3200" b="1" dirty="0">
                <a:solidFill>
                  <a:schemeClr val="bg1"/>
                </a:solidFill>
              </a:rPr>
              <a:t>	</a:t>
            </a:r>
            <a:r>
              <a:rPr lang="fr-CH" sz="3200" b="1" dirty="0" smtClean="0">
                <a:solidFill>
                  <a:schemeClr val="bg1"/>
                </a:solidFill>
              </a:rPr>
              <a:t>      M. </a:t>
            </a:r>
            <a:r>
              <a:rPr lang="fr-CH" sz="3200" b="1" dirty="0" err="1" smtClean="0">
                <a:solidFill>
                  <a:schemeClr val="bg1"/>
                </a:solidFill>
              </a:rPr>
              <a:t>Masur</a:t>
            </a:r>
            <a:endParaRPr lang="fr-CH" sz="32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1025" y="1287038"/>
            <a:ext cx="5372100" cy="869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ZoneTexte 23"/>
          <p:cNvSpPr txBox="1"/>
          <p:nvPr/>
        </p:nvSpPr>
        <p:spPr>
          <a:xfrm>
            <a:off x="593736" y="1423123"/>
            <a:ext cx="5204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chemeClr val="bg1"/>
                </a:solidFill>
              </a:rPr>
              <a:t>Par: David Martins Fernandes</a:t>
            </a:r>
            <a:endParaRPr lang="fr-CH" sz="3200" b="1" dirty="0">
              <a:solidFill>
                <a:schemeClr val="bg1"/>
              </a:solidFill>
            </a:endParaRPr>
          </a:p>
        </p:txBody>
      </p:sp>
      <p:pic>
        <p:nvPicPr>
          <p:cNvPr id="25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5148925" y="2425987"/>
            <a:ext cx="902957" cy="8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</a:t>
            </a:fld>
            <a:endParaRPr lang="fr-CH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554" y1="36508" x2="33333" y2="19808"/>
                        <a14:foregroundMark x1="67894" y1="35483" x2="76953" y2="18981"/>
                        <a14:foregroundMark x1="67318" y1="31779" x2="66053" y2="21660"/>
                        <a14:foregroundMark x1="66164" y1="19378" x2="65458" y2="22288"/>
                        <a14:foregroundMark x1="65978" y1="18254" x2="65290" y2="22685"/>
                        <a14:foregroundMark x1="47824" y1="78175" x2="47824" y2="78175"/>
                        <a14:backgroundMark x1="64825" y1="23512" x2="6644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007898"/>
            <a:ext cx="6787877" cy="38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6170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19" grpId="0" animBg="1"/>
      <p:bldP spid="20" grpId="0"/>
      <p:bldP spid="22" grpId="0" animBg="1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281610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399798" y="194931"/>
            <a:ext cx="165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Boitiers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10</a:t>
            </a:fld>
            <a:endParaRPr lang="fr-CH"/>
          </a:p>
        </p:txBody>
      </p:sp>
      <p:sp>
        <p:nvSpPr>
          <p:cNvPr id="13" name="ZoneTexte 12"/>
          <p:cNvSpPr txBox="1"/>
          <p:nvPr/>
        </p:nvSpPr>
        <p:spPr>
          <a:xfrm>
            <a:off x="576146" y="1212335"/>
            <a:ext cx="2579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Boitier Maître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0" y="2527300"/>
            <a:ext cx="2495649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" y="2172413"/>
            <a:ext cx="6419850" cy="403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8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165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Boitiers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11</a:t>
            </a:fld>
            <a:endParaRPr lang="fr-CH"/>
          </a:p>
        </p:txBody>
      </p:sp>
      <p:sp>
        <p:nvSpPr>
          <p:cNvPr id="13" name="ZoneTexte 12"/>
          <p:cNvSpPr txBox="1"/>
          <p:nvPr/>
        </p:nvSpPr>
        <p:spPr>
          <a:xfrm>
            <a:off x="576146" y="121233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Boitier Esclave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797110"/>
            <a:ext cx="61341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3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26185 -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2.96296E-6 L -0.2461 0.004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err="1" smtClean="0">
                <a:solidFill>
                  <a:schemeClr val="bg1"/>
                </a:solidFill>
              </a:rPr>
              <a:t>PCBs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12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Carte Maître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pic>
        <p:nvPicPr>
          <p:cNvPr id="13314" name="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413515"/>
            <a:ext cx="5418203" cy="373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63" y="2413515"/>
            <a:ext cx="5454251" cy="373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err="1" smtClean="0">
                <a:solidFill>
                  <a:schemeClr val="bg1"/>
                </a:solidFill>
              </a:rPr>
              <a:t>PCBs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13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41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Carte Esclave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pic>
        <p:nvPicPr>
          <p:cNvPr id="14338" name="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8" y="1924050"/>
            <a:ext cx="34131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8" y="1933575"/>
            <a:ext cx="325278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5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26185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 -2.96296E-6 L -0.21692 -0.006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1" y="-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10" grpId="1"/>
      <p:bldP spid="10" grpId="2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14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Module RF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09546" y="1779490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nRF905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6446" y="4241800"/>
            <a:ext cx="243375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/>
          <p:cNvSpPr/>
          <p:nvPr/>
        </p:nvSpPr>
        <p:spPr>
          <a:xfrm>
            <a:off x="3408246" y="4241800"/>
            <a:ext cx="243375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6380046" y="4241800"/>
            <a:ext cx="243375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9301046" y="4241800"/>
            <a:ext cx="243375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/>
          <p:cNvSpPr txBox="1"/>
          <p:nvPr/>
        </p:nvSpPr>
        <p:spPr>
          <a:xfrm>
            <a:off x="5198959" y="2302710"/>
            <a:ext cx="1796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>
                <a:solidFill>
                  <a:srgbClr val="0070C0"/>
                </a:solidFill>
              </a:rPr>
              <a:t>5</a:t>
            </a:r>
            <a:r>
              <a:rPr lang="fr-CH" sz="2800" b="1" dirty="0" smtClean="0">
                <a:solidFill>
                  <a:srgbClr val="0070C0"/>
                </a:solidFill>
              </a:rPr>
              <a:t> Registres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54936" y="4380240"/>
            <a:ext cx="182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err="1" smtClean="0">
                <a:solidFill>
                  <a:schemeClr val="bg1"/>
                </a:solidFill>
              </a:rPr>
              <a:t>Rx</a:t>
            </a:r>
            <a:r>
              <a:rPr lang="fr-CH" sz="2800" b="1" dirty="0" smtClean="0">
                <a:solidFill>
                  <a:schemeClr val="bg1"/>
                </a:solidFill>
              </a:rPr>
              <a:t> </a:t>
            </a:r>
            <a:r>
              <a:rPr lang="fr-CH" sz="2800" b="1" dirty="0" err="1" smtClean="0">
                <a:solidFill>
                  <a:schemeClr val="bg1"/>
                </a:solidFill>
              </a:rPr>
              <a:t>Address</a:t>
            </a:r>
            <a:endParaRPr lang="fr-CH" sz="2800" b="1" dirty="0">
              <a:solidFill>
                <a:schemeClr val="bg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726736" y="4380240"/>
            <a:ext cx="178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err="1" smtClean="0">
                <a:solidFill>
                  <a:schemeClr val="bg1"/>
                </a:solidFill>
              </a:rPr>
              <a:t>Tx</a:t>
            </a:r>
            <a:r>
              <a:rPr lang="fr-CH" sz="2800" b="1" dirty="0" smtClean="0">
                <a:solidFill>
                  <a:schemeClr val="bg1"/>
                </a:solidFill>
              </a:rPr>
              <a:t> </a:t>
            </a:r>
            <a:r>
              <a:rPr lang="fr-CH" sz="2800" b="1" dirty="0" err="1" smtClean="0">
                <a:solidFill>
                  <a:schemeClr val="bg1"/>
                </a:solidFill>
              </a:rPr>
              <a:t>Address</a:t>
            </a:r>
            <a:endParaRPr lang="fr-CH" sz="2800" b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858804" y="4380240"/>
            <a:ext cx="147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err="1" smtClean="0">
                <a:solidFill>
                  <a:schemeClr val="bg1"/>
                </a:solidFill>
              </a:rPr>
              <a:t>Rx</a:t>
            </a:r>
            <a:r>
              <a:rPr lang="fr-CH" sz="2800" b="1" dirty="0" smtClean="0">
                <a:solidFill>
                  <a:schemeClr val="bg1"/>
                </a:solidFill>
              </a:rPr>
              <a:t> Datas</a:t>
            </a:r>
            <a:endParaRPr lang="fr-CH" sz="2800" b="1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9798399" y="4380240"/>
            <a:ext cx="143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err="1" smtClean="0">
                <a:solidFill>
                  <a:schemeClr val="bg1"/>
                </a:solidFill>
              </a:rPr>
              <a:t>Tx</a:t>
            </a:r>
            <a:r>
              <a:rPr lang="fr-CH" sz="2800" b="1" dirty="0" smtClean="0">
                <a:solidFill>
                  <a:schemeClr val="bg1"/>
                </a:solidFill>
              </a:rPr>
              <a:t> Datas</a:t>
            </a:r>
            <a:endParaRPr lang="fr-CH" sz="28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79123" y="3028950"/>
            <a:ext cx="243375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ZoneTexte 22"/>
          <p:cNvSpPr txBox="1"/>
          <p:nvPr/>
        </p:nvSpPr>
        <p:spPr>
          <a:xfrm>
            <a:off x="4989671" y="3167390"/>
            <a:ext cx="2215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chemeClr val="bg1"/>
                </a:solidFill>
              </a:rPr>
              <a:t>Configuration</a:t>
            </a:r>
            <a:endParaRPr lang="fr-CH" sz="2800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/>
          <p:cNvSpPr txBox="1"/>
          <p:nvPr/>
        </p:nvSpPr>
        <p:spPr>
          <a:xfrm>
            <a:off x="-275609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15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Module RF</a:t>
            </a:r>
            <a:endParaRPr lang="fr-CH" sz="2800" b="1" dirty="0">
              <a:solidFill>
                <a:srgbClr val="0070C0"/>
              </a:solidFill>
            </a:endParaRPr>
          </a:p>
        </p:txBody>
      </p:sp>
      <p:pic>
        <p:nvPicPr>
          <p:cNvPr id="1540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1" y="98142"/>
            <a:ext cx="5099046" cy="658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3300" y="6178550"/>
            <a:ext cx="2743200" cy="365125"/>
          </a:xfrm>
        </p:spPr>
        <p:txBody>
          <a:bodyPr/>
          <a:lstStyle/>
          <a:p>
            <a:fld id="{17200A63-CE0A-4E9B-A5F7-52DBEB481A06}" type="slidenum">
              <a:rPr lang="fr-CH" smtClean="0"/>
              <a:t>16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Module RF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363546" y="1913020"/>
            <a:ext cx="1723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Utilisation</a:t>
            </a:r>
            <a:endParaRPr lang="fr-CH" sz="2800" b="1" dirty="0">
              <a:solidFill>
                <a:srgbClr val="0070C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7" b="53032" l="21230" r="86343">
                        <a14:backgroundMark x1="46991" y1="48214" x2="66038" y2="52493"/>
                        <a14:backgroundMark x1="42692" y1="47507" x2="42526" y2="48661"/>
                        <a14:backgroundMark x1="40476" y1="47452" x2="40278" y2="48251"/>
                        <a14:backgroundMark x1="38194" y1="46875" x2="37831" y2="47824"/>
                        <a14:backgroundMark x1="35615" y1="46577" x2="35516" y2="47507"/>
                        <a14:backgroundMark x1="34028" y1="45889" x2="33499" y2="46875"/>
                        <a14:backgroundMark x1="31382" y1="45406" x2="31382" y2="46522"/>
                        <a14:backgroundMark x1="28869" y1="44903" x2="28935" y2="46001"/>
                        <a14:backgroundMark x1="27216" y1="44680" x2="27315" y2="45573"/>
                        <a14:backgroundMark x1="24835" y1="43992" x2="24802" y2="45126"/>
                        <a14:backgroundMark x1="33565" y1="45554" x2="33565" y2="45554"/>
                        <a14:backgroundMark x1="31250" y1="45126" x2="31250" y2="45126"/>
                        <a14:backgroundMark x1="29134" y1="44531" x2="29134" y2="44531"/>
                        <a14:backgroundMark x1="36045" y1="46057" x2="36045" y2="46057"/>
                        <a14:backgroundMark x1="38459" y1="46522" x2="38459" y2="46522"/>
                        <a14:backgroundMark x1="40410" y1="47228" x2="40410" y2="47228"/>
                        <a14:backgroundMark x1="42923" y1="47414" x2="42923" y2="47414"/>
                        <a14:backgroundMark x1="40013" y1="46875" x2="40774" y2="47080"/>
                        <a14:backgroundMark x1="45337" y1="47507" x2="46925" y2="47582"/>
                        <a14:backgroundMark x1="37632" y1="46150" x2="37632" y2="46150"/>
                        <a14:backgroundMark x1="35582" y1="45740" x2="35582" y2="45740"/>
                        <a14:backgroundMark x1="32870" y1="45182" x2="33995" y2="45368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30893" r="13650" b="46071"/>
          <a:stretch/>
        </p:blipFill>
        <p:spPr bwMode="auto">
          <a:xfrm>
            <a:off x="3658467" y="4089400"/>
            <a:ext cx="173849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7" b="53032" l="21230" r="86343">
                        <a14:backgroundMark x1="46991" y1="48214" x2="66038" y2="52493"/>
                        <a14:backgroundMark x1="42692" y1="47507" x2="42526" y2="48661"/>
                        <a14:backgroundMark x1="40476" y1="47452" x2="40278" y2="48251"/>
                        <a14:backgroundMark x1="38194" y1="46875" x2="37831" y2="47824"/>
                        <a14:backgroundMark x1="35615" y1="46577" x2="35516" y2="47507"/>
                        <a14:backgroundMark x1="34028" y1="45889" x2="33499" y2="46875"/>
                        <a14:backgroundMark x1="31382" y1="45406" x2="31382" y2="46522"/>
                        <a14:backgroundMark x1="28869" y1="44903" x2="28935" y2="46001"/>
                        <a14:backgroundMark x1="27216" y1="44680" x2="27315" y2="45573"/>
                        <a14:backgroundMark x1="24835" y1="43992" x2="24802" y2="45126"/>
                        <a14:backgroundMark x1="33565" y1="45554" x2="33565" y2="45554"/>
                        <a14:backgroundMark x1="31250" y1="45126" x2="31250" y2="45126"/>
                        <a14:backgroundMark x1="29134" y1="44531" x2="29134" y2="44531"/>
                        <a14:backgroundMark x1="36045" y1="46057" x2="36045" y2="46057"/>
                        <a14:backgroundMark x1="38459" y1="46522" x2="38459" y2="46522"/>
                        <a14:backgroundMark x1="40410" y1="47228" x2="40410" y2="47228"/>
                        <a14:backgroundMark x1="42923" y1="47414" x2="42923" y2="47414"/>
                        <a14:backgroundMark x1="40013" y1="46875" x2="40774" y2="47080"/>
                        <a14:backgroundMark x1="45337" y1="47507" x2="46925" y2="47582"/>
                        <a14:backgroundMark x1="37632" y1="46150" x2="37632" y2="46150"/>
                        <a14:backgroundMark x1="35582" y1="45740" x2="35582" y2="45740"/>
                        <a14:backgroundMark x1="32870" y1="45182" x2="33995" y2="45368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30893" r="13650" b="46071"/>
          <a:stretch/>
        </p:blipFill>
        <p:spPr bwMode="auto">
          <a:xfrm>
            <a:off x="7080970" y="4025900"/>
            <a:ext cx="173849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392441" y="3819892"/>
            <a:ext cx="21614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Adresse de la cible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32bits</a:t>
            </a:r>
            <a:endParaRPr lang="fr-CH" sz="2000" b="1" dirty="0" smtClean="0">
              <a:solidFill>
                <a:srgbClr val="0070C0"/>
              </a:solidFill>
            </a:endParaRP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+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Données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32bits</a:t>
            </a:r>
            <a:endParaRPr lang="fr-CH" sz="2000" b="1" dirty="0">
              <a:solidFill>
                <a:srgbClr val="0070C0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616200" y="4572000"/>
            <a:ext cx="6985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546284" y="4635500"/>
            <a:ext cx="768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UART</a:t>
            </a:r>
            <a:endParaRPr lang="fr-CH" sz="2000" b="1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66447" y="2462320"/>
            <a:ext cx="1651484" cy="538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ZoneTexte 32"/>
          <p:cNvSpPr txBox="1"/>
          <p:nvPr/>
        </p:nvSpPr>
        <p:spPr>
          <a:xfrm>
            <a:off x="2625692" y="2531540"/>
            <a:ext cx="133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err="1" smtClean="0">
                <a:solidFill>
                  <a:schemeClr val="bg1"/>
                </a:solidFill>
              </a:rPr>
              <a:t>Tx</a:t>
            </a:r>
            <a:r>
              <a:rPr lang="fr-CH" sz="2000" b="1" dirty="0" smtClean="0">
                <a:solidFill>
                  <a:schemeClr val="bg1"/>
                </a:solidFill>
              </a:rPr>
              <a:t> </a:t>
            </a:r>
            <a:r>
              <a:rPr lang="fr-CH" sz="2000" b="1" dirty="0" err="1" smtClean="0">
                <a:solidFill>
                  <a:schemeClr val="bg1"/>
                </a:solidFill>
              </a:rPr>
              <a:t>Address</a:t>
            </a:r>
            <a:endParaRPr lang="fr-CH" sz="20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75492" y="2462320"/>
            <a:ext cx="1651484" cy="538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ZoneTexte 36"/>
          <p:cNvSpPr txBox="1"/>
          <p:nvPr/>
        </p:nvSpPr>
        <p:spPr>
          <a:xfrm>
            <a:off x="4549037" y="2531540"/>
            <a:ext cx="107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err="1" smtClean="0">
                <a:solidFill>
                  <a:schemeClr val="bg1"/>
                </a:solidFill>
              </a:rPr>
              <a:t>Tx</a:t>
            </a:r>
            <a:r>
              <a:rPr lang="fr-CH" sz="2000" b="1" dirty="0" smtClean="0">
                <a:solidFill>
                  <a:schemeClr val="bg1"/>
                </a:solidFill>
              </a:rPr>
              <a:t> Datas</a:t>
            </a:r>
            <a:endParaRPr lang="fr-CH" sz="2000" b="1" dirty="0">
              <a:solidFill>
                <a:schemeClr val="bg1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H="1" flipV="1">
            <a:off x="3482689" y="3187700"/>
            <a:ext cx="485080" cy="8621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308431" y="3187700"/>
            <a:ext cx="352207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/>
          <p:cNvSpPr/>
          <p:nvPr/>
        </p:nvSpPr>
        <p:spPr>
          <a:xfrm rot="18665402">
            <a:off x="5089330" y="4154619"/>
            <a:ext cx="2330884" cy="2202469"/>
          </a:xfrm>
          <a:prstGeom prst="arc">
            <a:avLst>
              <a:gd name="adj1" fmla="val 16200000"/>
              <a:gd name="adj2" fmla="val 21584712"/>
            </a:avLst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74292" y="2462320"/>
            <a:ext cx="1651484" cy="538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/>
          <p:cNvSpPr txBox="1"/>
          <p:nvPr/>
        </p:nvSpPr>
        <p:spPr>
          <a:xfrm>
            <a:off x="7660367" y="2523080"/>
            <a:ext cx="110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err="1">
                <a:solidFill>
                  <a:schemeClr val="bg1"/>
                </a:solidFill>
              </a:rPr>
              <a:t>R</a:t>
            </a:r>
            <a:r>
              <a:rPr lang="fr-CH" sz="2000" b="1" dirty="0" err="1" smtClean="0">
                <a:solidFill>
                  <a:schemeClr val="bg1"/>
                </a:solidFill>
              </a:rPr>
              <a:t>x</a:t>
            </a:r>
            <a:r>
              <a:rPr lang="fr-CH" sz="2000" b="1" dirty="0" smtClean="0">
                <a:solidFill>
                  <a:schemeClr val="bg1"/>
                </a:solidFill>
              </a:rPr>
              <a:t> Datas</a:t>
            </a:r>
            <a:endParaRPr lang="fr-CH" sz="2000" b="1" dirty="0">
              <a:solidFill>
                <a:schemeClr val="bg1"/>
              </a:solidFill>
            </a:endParaRPr>
          </a:p>
        </p:txBody>
      </p:sp>
      <p:cxnSp>
        <p:nvCxnSpPr>
          <p:cNvPr id="49" name="Connecteur droit avec flèche 48"/>
          <p:cNvCxnSpPr>
            <a:endCxn id="27" idx="0"/>
          </p:cNvCxnSpPr>
          <p:nvPr/>
        </p:nvCxnSpPr>
        <p:spPr>
          <a:xfrm flipH="1">
            <a:off x="7950215" y="3187700"/>
            <a:ext cx="249819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9361863" y="3817084"/>
            <a:ext cx="23646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Adresse de la source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32bits</a:t>
            </a:r>
            <a:endParaRPr lang="fr-CH" sz="2000" b="1" dirty="0" smtClean="0">
              <a:solidFill>
                <a:srgbClr val="0070C0"/>
              </a:solidFill>
            </a:endParaRP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+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Données</a:t>
            </a:r>
          </a:p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32bits</a:t>
            </a:r>
            <a:endParaRPr lang="fr-CH" sz="2000" b="1" dirty="0">
              <a:solidFill>
                <a:srgbClr val="0070C0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8889376" y="4508500"/>
            <a:ext cx="6985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8819460" y="4572000"/>
            <a:ext cx="768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000" b="1" dirty="0" smtClean="0">
                <a:solidFill>
                  <a:srgbClr val="0070C0"/>
                </a:solidFill>
              </a:rPr>
              <a:t>UART</a:t>
            </a:r>
            <a:endParaRPr lang="fr-CH" sz="2000" b="1" dirty="0">
              <a:solidFill>
                <a:srgbClr val="0070C0"/>
              </a:solidFill>
            </a:endParaRPr>
          </a:p>
        </p:txBody>
      </p:sp>
      <p:pic>
        <p:nvPicPr>
          <p:cNvPr id="17411" name="Imag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67" y="5448300"/>
            <a:ext cx="5991605" cy="132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94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5" grpId="1"/>
      <p:bldP spid="28" grpId="0"/>
      <p:bldP spid="28" grpId="1"/>
      <p:bldP spid="31" grpId="0"/>
      <p:bldP spid="31" grpId="1"/>
      <p:bldP spid="32" grpId="0" animBg="1"/>
      <p:bldP spid="32" grpId="1" animBg="1"/>
      <p:bldP spid="33" grpId="0"/>
      <p:bldP spid="33" grpId="1"/>
      <p:bldP spid="36" grpId="0" animBg="1"/>
      <p:bldP spid="36" grpId="1" animBg="1"/>
      <p:bldP spid="37" grpId="0"/>
      <p:bldP spid="37" grpId="1"/>
      <p:bldP spid="44" grpId="0" animBg="1"/>
      <p:bldP spid="44" grpId="1" animBg="1"/>
      <p:bldP spid="47" grpId="0" animBg="1"/>
      <p:bldP spid="47" grpId="1" animBg="1"/>
      <p:bldP spid="48" grpId="0"/>
      <p:bldP spid="48" grpId="1"/>
      <p:bldP spid="56" grpId="0"/>
      <p:bldP spid="56" grpId="1"/>
      <p:bldP spid="59" grpId="0"/>
      <p:bldP spid="5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3300" y="6178550"/>
            <a:ext cx="2743200" cy="365125"/>
          </a:xfrm>
        </p:spPr>
        <p:txBody>
          <a:bodyPr/>
          <a:lstStyle/>
          <a:p>
            <a:fld id="{17200A63-CE0A-4E9B-A5F7-52DBEB481A06}" type="slidenum">
              <a:rPr lang="fr-CH" smtClean="0"/>
              <a:t>17</a:t>
            </a:fld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76146" y="1212335"/>
            <a:ext cx="2053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Carte maitre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3207656" y="2950923"/>
            <a:ext cx="6105525" cy="1670050"/>
            <a:chOff x="2360" y="1482"/>
            <a:chExt cx="7200" cy="1969"/>
          </a:xfrm>
        </p:grpSpPr>
        <p:sp>
          <p:nvSpPr>
            <p:cNvPr id="13" name="AutoShape 6"/>
            <p:cNvSpPr>
              <a:spLocks noChangeAspect="1" noChangeArrowheads="1" noTextEdit="1"/>
            </p:cNvSpPr>
            <p:nvPr/>
          </p:nvSpPr>
          <p:spPr bwMode="auto">
            <a:xfrm>
              <a:off x="2360" y="1482"/>
              <a:ext cx="7200" cy="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3419" y="2221"/>
              <a:ext cx="1941" cy="41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altLang="fr-F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APP_TASK</a:t>
              </a:r>
              <a:endParaRPr kumimoji="0" lang="fr-CH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6438" y="2072"/>
              <a:ext cx="2293" cy="72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altLang="fr-F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APP_SDCARD_TASK</a:t>
              </a:r>
              <a:endParaRPr kumimoji="0" lang="fr-CH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AutoShape 3"/>
            <p:cNvSpPr>
              <a:spLocks noChangeShapeType="1"/>
            </p:cNvSpPr>
            <p:nvPr/>
          </p:nvSpPr>
          <p:spPr bwMode="auto">
            <a:xfrm rot="16200000" flipH="1">
              <a:off x="5807" y="1217"/>
              <a:ext cx="160" cy="2996"/>
            </a:xfrm>
            <a:prstGeom prst="curvedConnector3">
              <a:avLst>
                <a:gd name="adj1" fmla="val 268222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" name="AutoShape 2"/>
            <p:cNvSpPr>
              <a:spLocks noChangeShapeType="1"/>
            </p:cNvSpPr>
            <p:nvPr/>
          </p:nvSpPr>
          <p:spPr bwMode="auto">
            <a:xfrm rot="16200000" flipH="1" flipV="1">
              <a:off x="5812" y="649"/>
              <a:ext cx="149" cy="2996"/>
            </a:xfrm>
            <a:prstGeom prst="curvedConnector3">
              <a:avLst>
                <a:gd name="adj1" fmla="val -18090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52364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3300" y="6178550"/>
            <a:ext cx="2743200" cy="365125"/>
          </a:xfrm>
        </p:spPr>
        <p:txBody>
          <a:bodyPr/>
          <a:lstStyle/>
          <a:p>
            <a:fld id="{17200A63-CE0A-4E9B-A5F7-52DBEB481A06}" type="slidenum">
              <a:rPr lang="fr-CH" smtClean="0"/>
              <a:t>18</a:t>
            </a:fld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76146" y="1212335"/>
            <a:ext cx="2053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Carte maitre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pic>
        <p:nvPicPr>
          <p:cNvPr id="20513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60" y="194930"/>
            <a:ext cx="349748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4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6" y="2662238"/>
            <a:ext cx="3369246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7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3300" y="6178550"/>
            <a:ext cx="2743200" cy="365125"/>
          </a:xfrm>
        </p:spPr>
        <p:txBody>
          <a:bodyPr/>
          <a:lstStyle/>
          <a:p>
            <a:fld id="{17200A63-CE0A-4E9B-A5F7-52DBEB481A06}" type="slidenum">
              <a:rPr lang="fr-CH" smtClean="0"/>
              <a:t>19</a:t>
            </a:fld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76146" y="1212335"/>
            <a:ext cx="2053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Carte maitre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65" y="132197"/>
            <a:ext cx="5241070" cy="659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 t="35982" r="5555" b="13839"/>
          <a:stretch/>
        </p:blipFill>
        <p:spPr bwMode="auto">
          <a:xfrm rot="16200000">
            <a:off x="7790044" y="1234295"/>
            <a:ext cx="2910096" cy="391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1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2133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Sommaire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1974425" y="1238251"/>
            <a:ext cx="258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Introduction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974424" y="1884582"/>
            <a:ext cx="44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Description des cartes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974424" y="3242101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err="1" smtClean="0">
                <a:solidFill>
                  <a:srgbClr val="0070C0"/>
                </a:solidFill>
              </a:rPr>
              <a:t>PCBs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974424" y="3884788"/>
            <a:ext cx="3181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Programmation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974424" y="4566849"/>
            <a:ext cx="373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Etat d’avancement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74424" y="5243372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Conclusion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1231006" y="1387803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Ellipse 30"/>
          <p:cNvSpPr/>
          <p:nvPr/>
        </p:nvSpPr>
        <p:spPr>
          <a:xfrm>
            <a:off x="1231006" y="2034134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Ellipse 32"/>
          <p:cNvSpPr/>
          <p:nvPr/>
        </p:nvSpPr>
        <p:spPr>
          <a:xfrm>
            <a:off x="1231006" y="3353553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Ellipse 33"/>
          <p:cNvSpPr/>
          <p:nvPr/>
        </p:nvSpPr>
        <p:spPr>
          <a:xfrm>
            <a:off x="1231006" y="4030567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Ellipse 34"/>
          <p:cNvSpPr/>
          <p:nvPr/>
        </p:nvSpPr>
        <p:spPr>
          <a:xfrm>
            <a:off x="1231006" y="4720400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Ellipse 35"/>
          <p:cNvSpPr/>
          <p:nvPr/>
        </p:nvSpPr>
        <p:spPr>
          <a:xfrm>
            <a:off x="1231006" y="5389402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2</a:t>
            </a:fld>
            <a:endParaRPr lang="fr-CH"/>
          </a:p>
        </p:txBody>
      </p:sp>
      <p:sp>
        <p:nvSpPr>
          <p:cNvPr id="24" name="ZoneTexte 23"/>
          <p:cNvSpPr txBox="1"/>
          <p:nvPr/>
        </p:nvSpPr>
        <p:spPr>
          <a:xfrm>
            <a:off x="1974424" y="2565578"/>
            <a:ext cx="165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0070C0"/>
                </a:solidFill>
              </a:rPr>
              <a:t>Boitiers</a:t>
            </a:r>
            <a:endParaRPr lang="fr-CH" sz="3600" b="1" dirty="0">
              <a:solidFill>
                <a:srgbClr val="0070C0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231006" y="2677030"/>
            <a:ext cx="416818" cy="34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139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85 -2.96296E-6 L 2.91667E-6 2.59259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55 2.59259E-6 L 1.66667E-6 0.0041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16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/>
      <p:bldP spid="10" grpId="1"/>
      <p:bldP spid="10" grpId="2"/>
      <p:bldP spid="21" grpId="0"/>
      <p:bldP spid="21" grpId="1"/>
      <p:bldP spid="23" grpId="0"/>
      <p:bldP spid="23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2" grpId="0" animBg="1"/>
      <p:bldP spid="2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24" grpId="0"/>
      <p:bldP spid="24" grpId="1"/>
      <p:bldP spid="25" grpId="0" animBg="1"/>
      <p:bldP spid="2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51563" y="194931"/>
            <a:ext cx="24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Programme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3300" y="6178550"/>
            <a:ext cx="2743200" cy="365125"/>
          </a:xfrm>
        </p:spPr>
        <p:txBody>
          <a:bodyPr/>
          <a:lstStyle/>
          <a:p>
            <a:fld id="{17200A63-CE0A-4E9B-A5F7-52DBEB481A06}" type="slidenum">
              <a:rPr lang="fr-CH" smtClean="0"/>
              <a:t>20</a:t>
            </a:fld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76146" y="1212335"/>
            <a:ext cx="214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Carte Esclave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0"/>
            <a:ext cx="5900737" cy="677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23229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23958 0.0018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34" grpId="0"/>
      <p:bldP spid="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2222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Etat actuel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21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85 -2.96296E-6 L 2.91667E-6 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55 -2.96296E-6 L -1.66667E-6 0.004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/>
      <p:bldP spid="10" grpId="1"/>
      <p:bldP spid="1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258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Introduction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3</a:t>
            </a:fld>
            <a:endParaRPr lang="fr-CH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554" y1="36508" x2="33333" y2="19808"/>
                        <a14:foregroundMark x1="67894" y1="35483" x2="76953" y2="18981"/>
                        <a14:foregroundMark x1="67318" y1="31779" x2="66053" y2="21660"/>
                        <a14:foregroundMark x1="66164" y1="19378" x2="65458" y2="22288"/>
                        <a14:foregroundMark x1="65978" y1="18254" x2="65290" y2="22685"/>
                        <a14:foregroundMark x1="47824" y1="78175" x2="47824" y2="78175"/>
                        <a14:backgroundMark x1="64825" y1="23512" x2="66443" y2="38261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0277" r="63563" b="57459"/>
          <a:stretch/>
        </p:blipFill>
        <p:spPr bwMode="auto">
          <a:xfrm>
            <a:off x="8623300" y="1279520"/>
            <a:ext cx="1320800" cy="123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554" y1="36508" x2="33333" y2="19808"/>
                        <a14:foregroundMark x1="67894" y1="35483" x2="76953" y2="18981"/>
                        <a14:foregroundMark x1="67318" y1="31779" x2="66053" y2="21660"/>
                        <a14:foregroundMark x1="66164" y1="19378" x2="65458" y2="22288"/>
                        <a14:foregroundMark x1="65978" y1="18254" x2="65290" y2="22685"/>
                        <a14:foregroundMark x1="47824" y1="78175" x2="47824" y2="78175"/>
                        <a14:backgroundMark x1="64825" y1="23512" x2="66443" y2="3826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1" t="43206" r="26801" b="7234"/>
          <a:stretch/>
        </p:blipFill>
        <p:spPr bwMode="auto">
          <a:xfrm>
            <a:off x="1460500" y="949320"/>
            <a:ext cx="3200400" cy="18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615950" y="3238500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831849" y="3123684"/>
            <a:ext cx="56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Récupération des données des étudiants dans la carte SD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615950" y="3607832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ZoneTexte 17"/>
          <p:cNvSpPr txBox="1"/>
          <p:nvPr/>
        </p:nvSpPr>
        <p:spPr>
          <a:xfrm>
            <a:off x="831849" y="3493016"/>
            <a:ext cx="31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Affichage de la liste des tickets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615950" y="3977164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/>
          <p:cNvSpPr txBox="1"/>
          <p:nvPr/>
        </p:nvSpPr>
        <p:spPr>
          <a:xfrm>
            <a:off x="831849" y="3862348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Accepter, refuser et reset les tickets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615950" y="4346496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ZoneTexte 23"/>
          <p:cNvSpPr txBox="1"/>
          <p:nvPr/>
        </p:nvSpPr>
        <p:spPr>
          <a:xfrm>
            <a:off x="831849" y="4231680"/>
            <a:ext cx="432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Configurer le quota de questions par élèves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8407401" y="3168650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ZoneTexte 25"/>
          <p:cNvSpPr txBox="1"/>
          <p:nvPr/>
        </p:nvSpPr>
        <p:spPr>
          <a:xfrm>
            <a:off x="8623300" y="3053834"/>
            <a:ext cx="167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Envoi de tickets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8407401" y="3544332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/>
          <p:cNvSpPr txBox="1"/>
          <p:nvPr/>
        </p:nvSpPr>
        <p:spPr>
          <a:xfrm>
            <a:off x="8623300" y="3429516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Annulation de tickets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8407401" y="3913664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ZoneTexte 29"/>
          <p:cNvSpPr txBox="1"/>
          <p:nvPr/>
        </p:nvSpPr>
        <p:spPr>
          <a:xfrm>
            <a:off x="8623300" y="3798848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Affichage de statu tricolore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754446" y="4685784"/>
            <a:ext cx="2683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smtClean="0">
                <a:solidFill>
                  <a:srgbClr val="0070C0"/>
                </a:solidFill>
              </a:rPr>
              <a:t>Communication sans-fil</a:t>
            </a:r>
            <a:endParaRPr lang="fr-CH" sz="2000" b="1" dirty="0">
              <a:solidFill>
                <a:srgbClr val="0070C0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333375" y="4601012"/>
            <a:ext cx="1152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897" b="53032" l="21230" r="86343">
                        <a14:backgroundMark x1="46991" y1="48214" x2="66038" y2="52493"/>
                        <a14:backgroundMark x1="42692" y1="47507" x2="42526" y2="48661"/>
                        <a14:backgroundMark x1="40476" y1="47452" x2="40278" y2="48251"/>
                        <a14:backgroundMark x1="38194" y1="46875" x2="37831" y2="47824"/>
                        <a14:backgroundMark x1="35615" y1="46577" x2="35516" y2="47507"/>
                        <a14:backgroundMark x1="34028" y1="45889" x2="33499" y2="46875"/>
                        <a14:backgroundMark x1="31382" y1="45406" x2="31382" y2="46522"/>
                        <a14:backgroundMark x1="28869" y1="44903" x2="28935" y2="46001"/>
                        <a14:backgroundMark x1="27216" y1="44680" x2="27315" y2="45573"/>
                        <a14:backgroundMark x1="24835" y1="43992" x2="24802" y2="45126"/>
                        <a14:backgroundMark x1="33565" y1="45554" x2="33565" y2="45554"/>
                        <a14:backgroundMark x1="31250" y1="45126" x2="31250" y2="45126"/>
                        <a14:backgroundMark x1="29134" y1="44531" x2="29134" y2="44531"/>
                        <a14:backgroundMark x1="36045" y1="46057" x2="36045" y2="46057"/>
                        <a14:backgroundMark x1="38459" y1="46522" x2="38459" y2="46522"/>
                        <a14:backgroundMark x1="40410" y1="47228" x2="40410" y2="47228"/>
                        <a14:backgroundMark x1="42923" y1="47414" x2="42923" y2="47414"/>
                        <a14:backgroundMark x1="40013" y1="46875" x2="40774" y2="47080"/>
                        <a14:backgroundMark x1="45337" y1="47507" x2="46925" y2="47582"/>
                        <a14:backgroundMark x1="37632" y1="46150" x2="37632" y2="46150"/>
                        <a14:backgroundMark x1="35582" y1="45740" x2="35582" y2="45740"/>
                        <a14:backgroundMark x1="32870" y1="45182" x2="33995" y2="45368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30893" r="13650" b="46071"/>
          <a:stretch/>
        </p:blipFill>
        <p:spPr bwMode="auto">
          <a:xfrm>
            <a:off x="2016907" y="5249905"/>
            <a:ext cx="1954466" cy="122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Ellipse 37"/>
          <p:cNvSpPr/>
          <p:nvPr/>
        </p:nvSpPr>
        <p:spPr>
          <a:xfrm>
            <a:off x="4660900" y="5606363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ZoneTexte 38"/>
          <p:cNvSpPr txBox="1"/>
          <p:nvPr/>
        </p:nvSpPr>
        <p:spPr>
          <a:xfrm>
            <a:off x="4876799" y="5491547"/>
            <a:ext cx="193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Hardware existant</a:t>
            </a:r>
            <a:endParaRPr lang="fr-CH" b="1" dirty="0">
              <a:solidFill>
                <a:srgbClr val="0070C0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4660900" y="6006914"/>
            <a:ext cx="127000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ZoneTexte 40"/>
          <p:cNvSpPr txBox="1"/>
          <p:nvPr/>
        </p:nvSpPr>
        <p:spPr>
          <a:xfrm>
            <a:off x="4876799" y="5892098"/>
            <a:ext cx="394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rgbClr val="0070C0"/>
                </a:solidFill>
              </a:rPr>
              <a:t>Nécessite une nouvelle version du code</a:t>
            </a:r>
            <a:endParaRPr lang="fr-C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25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85 -2.96296E-6 L 2.91667E-6 2.59259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2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55 -2.96296E-6 L 2.29167E-6 0.0041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20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/>
      <p:bldP spid="10" grpId="1"/>
      <p:bldP spid="10" grpId="2"/>
      <p:bldP spid="2" grpId="0" animBg="1"/>
      <p:bldP spid="2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Description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4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Carte Maître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76145" y="1910835"/>
            <a:ext cx="3057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Cahier des charges: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6145" y="2455110"/>
            <a:ext cx="67034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Un boitier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Un afficheur  minimum 4 lignes, 20 colonnes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Boutons de commande</a:t>
            </a:r>
          </a:p>
          <a:p>
            <a:pPr marL="800100" lvl="1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Sélection des menus</a:t>
            </a:r>
          </a:p>
          <a:p>
            <a:pPr marL="800100" lvl="1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Validation de tickets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Emplacement pour module sans-fil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Prévision carte SD (pré-configuration des élèves)</a:t>
            </a:r>
            <a:endParaRPr lang="fr-C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/>
      <p:bldP spid="13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26163" y="194931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Description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5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Carte Maître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644759"/>
              </p:ext>
            </p:extLst>
          </p:nvPr>
        </p:nvGraphicFramePr>
        <p:xfrm>
          <a:off x="576146" y="1889120"/>
          <a:ext cx="6713654" cy="4573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4" imgW="12514230" imgH="8529718" progId="Visio.Drawing.11">
                  <p:embed/>
                </p:oleObj>
              </mc:Choice>
              <mc:Fallback>
                <p:oleObj name="Visio" r:id="rId4" imgW="12514230" imgH="852971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46" y="1889120"/>
                        <a:ext cx="6713654" cy="4573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554" y1="36508" x2="33333" y2="19808"/>
                        <a14:foregroundMark x1="67894" y1="35483" x2="76953" y2="18981"/>
                        <a14:foregroundMark x1="67318" y1="31779" x2="66053" y2="21660"/>
                        <a14:foregroundMark x1="66164" y1="19378" x2="65458" y2="22288"/>
                        <a14:foregroundMark x1="65978" y1="18254" x2="65290" y2="22685"/>
                        <a14:foregroundMark x1="47824" y1="78175" x2="47824" y2="78175"/>
                        <a14:backgroundMark x1="64825" y1="23512" x2="66443" y2="3826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1" t="43206" r="26801" b="7234"/>
          <a:stretch/>
        </p:blipFill>
        <p:spPr bwMode="auto">
          <a:xfrm>
            <a:off x="7793685" y="3171820"/>
            <a:ext cx="4064940" cy="240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77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26163" y="194931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Description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6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42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Carte esclave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4" name="ZoneTexte 13"/>
          <p:cNvSpPr txBox="1"/>
          <p:nvPr/>
        </p:nvSpPr>
        <p:spPr>
          <a:xfrm>
            <a:off x="576145" y="1910835"/>
            <a:ext cx="3057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Cahier des charges: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76145" y="2455110"/>
            <a:ext cx="7366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Un boitier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Bouton poussoir pour envoi du ticket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Système lumineux 3 couleurs pour affichage du statut</a:t>
            </a:r>
          </a:p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Emplacement pour module sans-fil</a:t>
            </a:r>
            <a:endParaRPr lang="fr-C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4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7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2148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Carte esclave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ZoneTexte 13"/>
          <p:cNvSpPr txBox="1"/>
          <p:nvPr/>
        </p:nvSpPr>
        <p:spPr>
          <a:xfrm>
            <a:off x="426163" y="194931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Description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631641"/>
              </p:ext>
            </p:extLst>
          </p:nvPr>
        </p:nvGraphicFramePr>
        <p:xfrm>
          <a:off x="914400" y="2489200"/>
          <a:ext cx="6105525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4" imgW="11404260" imgH="5645778" progId="Visio.Drawing.11">
                  <p:embed/>
                </p:oleObj>
              </mc:Choice>
              <mc:Fallback>
                <p:oleObj name="Visio" r:id="rId4" imgW="11404260" imgH="564577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89200"/>
                        <a:ext cx="6105525" cy="301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554" y1="36508" x2="33333" y2="19808"/>
                        <a14:foregroundMark x1="67894" y1="35483" x2="76953" y2="18981"/>
                        <a14:foregroundMark x1="67318" y1="31779" x2="66053" y2="21660"/>
                        <a14:foregroundMark x1="66164" y1="19378" x2="65458" y2="22288"/>
                        <a14:foregroundMark x1="65978" y1="18254" x2="65290" y2="22685"/>
                        <a14:foregroundMark x1="47824" y1="78175" x2="47824" y2="78175"/>
                        <a14:backgroundMark x1="64825" y1="23512" x2="66443" y2="38261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0277" r="63563" b="57459"/>
          <a:stretch/>
        </p:blipFill>
        <p:spPr bwMode="auto">
          <a:xfrm>
            <a:off x="8915400" y="2813049"/>
            <a:ext cx="1320800" cy="123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3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8</a:t>
            </a:fld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576146" y="1212335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Module RF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375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ZoneTexte 13"/>
          <p:cNvSpPr txBox="1"/>
          <p:nvPr/>
        </p:nvSpPr>
        <p:spPr>
          <a:xfrm>
            <a:off x="426163" y="194931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Description</a:t>
            </a:r>
            <a:endParaRPr lang="fr-CH" sz="36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576145" y="1910835"/>
            <a:ext cx="3057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>
                <a:solidFill>
                  <a:srgbClr val="0070C0"/>
                </a:solidFill>
              </a:rPr>
              <a:t>Cahier des charges:</a:t>
            </a:r>
            <a:endParaRPr lang="fr-CH" sz="2800" b="1" dirty="0">
              <a:solidFill>
                <a:srgbClr val="0070C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6145" y="2455110"/>
            <a:ext cx="372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Nouvelle édition du code</a:t>
            </a:r>
            <a:endParaRPr lang="fr-CH" sz="2400" b="1" dirty="0">
              <a:solidFill>
                <a:srgbClr val="0070C0"/>
              </a:solidFill>
            </a:endParaRP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651059"/>
              </p:ext>
            </p:extLst>
          </p:nvPr>
        </p:nvGraphicFramePr>
        <p:xfrm>
          <a:off x="976313" y="3048000"/>
          <a:ext cx="5746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4" imgW="9106560" imgH="4781893" progId="Visio.Drawing.11">
                  <p:embed/>
                </p:oleObj>
              </mc:Choice>
              <mc:Fallback>
                <p:oleObj name="Visio" r:id="rId4" imgW="9106560" imgH="4781893" progId="Visio.Drawing.11">
                  <p:embed/>
                  <p:pic>
                    <p:nvPicPr>
                      <p:cNvPr id="0" name="Obje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048000"/>
                        <a:ext cx="57467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897" b="53032" l="21230" r="86343">
                        <a14:backgroundMark x1="46991" y1="48214" x2="66038" y2="52493"/>
                        <a14:backgroundMark x1="42692" y1="47507" x2="42526" y2="48661"/>
                        <a14:backgroundMark x1="40476" y1="47452" x2="40278" y2="48251"/>
                        <a14:backgroundMark x1="38194" y1="46875" x2="37831" y2="47824"/>
                        <a14:backgroundMark x1="35615" y1="46577" x2="35516" y2="47507"/>
                        <a14:backgroundMark x1="34028" y1="45889" x2="33499" y2="46875"/>
                        <a14:backgroundMark x1="31382" y1="45406" x2="31382" y2="46522"/>
                        <a14:backgroundMark x1="28869" y1="44903" x2="28935" y2="46001"/>
                        <a14:backgroundMark x1="27216" y1="44680" x2="27315" y2="45573"/>
                        <a14:backgroundMark x1="24835" y1="43992" x2="24802" y2="45126"/>
                        <a14:backgroundMark x1="33565" y1="45554" x2="33565" y2="45554"/>
                        <a14:backgroundMark x1="31250" y1="45126" x2="31250" y2="45126"/>
                        <a14:backgroundMark x1="29134" y1="44531" x2="29134" y2="44531"/>
                        <a14:backgroundMark x1="36045" y1="46057" x2="36045" y2="46057"/>
                        <a14:backgroundMark x1="38459" y1="46522" x2="38459" y2="46522"/>
                        <a14:backgroundMark x1="40410" y1="47228" x2="40410" y2="47228"/>
                        <a14:backgroundMark x1="42923" y1="47414" x2="42923" y2="47414"/>
                        <a14:backgroundMark x1="40013" y1="46875" x2="40774" y2="47080"/>
                        <a14:backgroundMark x1="45337" y1="47507" x2="46925" y2="47582"/>
                        <a14:backgroundMark x1="37632" y1="46150" x2="37632" y2="46150"/>
                        <a14:backgroundMark x1="35582" y1="45740" x2="35582" y2="45740"/>
                        <a14:backgroundMark x1="32870" y1="45182" x2="33995" y2="45368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30893" r="13650" b="46071"/>
          <a:stretch/>
        </p:blipFill>
        <p:spPr bwMode="auto">
          <a:xfrm>
            <a:off x="8354207" y="3429000"/>
            <a:ext cx="250666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42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-0.30312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31458 -0.003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-1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4" grpId="0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/>
            <p:cNvSpPr/>
            <p:nvPr/>
          </p:nvSpPr>
          <p:spPr>
            <a:xfrm>
              <a:off x="11858625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33375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5" y="6781801"/>
              <a:ext cx="11525250" cy="76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-2874281" y="137098"/>
            <a:ext cx="2874281" cy="761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-2756093" y="194931"/>
            <a:ext cx="165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chemeClr val="bg1"/>
                </a:solidFill>
              </a:rPr>
              <a:t>Boitiers</a:t>
            </a:r>
            <a:endParaRPr lang="fr-CH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ES ETM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/>
          <a:stretch/>
        </p:blipFill>
        <p:spPr bwMode="auto">
          <a:xfrm>
            <a:off x="10544176" y="0"/>
            <a:ext cx="1314449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63-CE0A-4E9B-A5F7-52DBEB481A06}" type="slidenum">
              <a:rPr lang="fr-CH" smtClean="0"/>
              <a:t>9</a:t>
            </a:fld>
            <a:endParaRPr lang="fr-CH"/>
          </a:p>
        </p:txBody>
      </p:sp>
      <p:sp>
        <p:nvSpPr>
          <p:cNvPr id="13" name="ZoneTexte 12"/>
          <p:cNvSpPr txBox="1"/>
          <p:nvPr/>
        </p:nvSpPr>
        <p:spPr>
          <a:xfrm>
            <a:off x="576146" y="1212335"/>
            <a:ext cx="2579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dirty="0" smtClean="0">
                <a:solidFill>
                  <a:srgbClr val="0070C0"/>
                </a:solidFill>
              </a:rPr>
              <a:t>Boitier Maître</a:t>
            </a:r>
            <a:endParaRPr lang="fr-CH" sz="3200" b="1" dirty="0">
              <a:solidFill>
                <a:srgbClr val="0070C0"/>
              </a:solidFill>
            </a:endParaRPr>
          </a:p>
        </p:txBody>
      </p:sp>
      <p:pic>
        <p:nvPicPr>
          <p:cNvPr id="9217" name="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57" y="1797110"/>
            <a:ext cx="5717043" cy="422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576145" y="2455110"/>
            <a:ext cx="196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Esthétique </a:t>
            </a:r>
            <a:endParaRPr lang="fr-CH" sz="2400" b="1" dirty="0">
              <a:solidFill>
                <a:srgbClr val="0070C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6145" y="296733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User-</a:t>
            </a:r>
            <a:r>
              <a:rPr lang="fr-CH" sz="2400" b="1" dirty="0" err="1" smtClean="0">
                <a:solidFill>
                  <a:srgbClr val="0070C0"/>
                </a:solidFill>
              </a:rPr>
              <a:t>friendly</a:t>
            </a:r>
            <a:r>
              <a:rPr lang="fr-CH" sz="2400" b="1" dirty="0" smtClean="0">
                <a:solidFill>
                  <a:srgbClr val="0070C0"/>
                </a:solidFill>
              </a:rPr>
              <a:t> </a:t>
            </a:r>
            <a:endParaRPr lang="fr-CH" sz="2400" b="1" dirty="0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76145" y="3454400"/>
            <a:ext cx="2170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CH" sz="2400" b="1" dirty="0" smtClean="0">
                <a:solidFill>
                  <a:srgbClr val="0070C0"/>
                </a:solidFill>
              </a:rPr>
              <a:t>Peu couteux </a:t>
            </a:r>
            <a:endParaRPr lang="fr-C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618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2.96296E-6 L 0.26706 0.0007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267</Words>
  <Application>Microsoft Office PowerPoint</Application>
  <PresentationFormat>Personnalisé</PresentationFormat>
  <Paragraphs>125</Paragraphs>
  <Slides>21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3" baseType="lpstr">
      <vt:lpstr>Thème Office</vt:lpstr>
      <vt:lpstr>Microsoft Visio Drawing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Martins Fernandes David</cp:lastModifiedBy>
  <cp:revision>24</cp:revision>
  <dcterms:created xsi:type="dcterms:W3CDTF">2018-10-08T17:36:54Z</dcterms:created>
  <dcterms:modified xsi:type="dcterms:W3CDTF">2018-10-09T10:36:17Z</dcterms:modified>
</cp:coreProperties>
</file>